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64" r:id="rId5"/>
    <p:sldMasterId id="2147483900" r:id="rId6"/>
  </p:sldMasterIdLst>
  <p:notesMasterIdLst>
    <p:notesMasterId r:id="rId8"/>
  </p:notesMasterIdLst>
  <p:handoutMasterIdLst>
    <p:handoutMasterId r:id="rId9"/>
  </p:handoutMasterIdLst>
  <p:sldIdLst>
    <p:sldId id="3716" r:id="rId7"/>
  </p:sldIdLst>
  <p:sldSz cx="12192000" cy="6858000"/>
  <p:notesSz cx="7102475" cy="93884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97640-9F12-D0D7-23C7-745A10EB2387}" name="Srikanth Jayarajan" initials="SJ" userId="dMYpSlfjzFcYPEDsXjVgLmU1LCIkAjLNCqtAilE+2dM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91D"/>
    <a:srgbClr val="D0D0D0"/>
    <a:srgbClr val="051C2C"/>
    <a:srgbClr val="000000"/>
    <a:srgbClr val="7F7F7F"/>
    <a:srgbClr val="AFC3FF"/>
    <a:srgbClr val="0D3171"/>
    <a:srgbClr val="E6E6E6"/>
    <a:srgbClr val="4D4D4D"/>
    <a:srgbClr val="00A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96" autoAdjust="0"/>
    <p:restoredTop sz="96357" autoAdjust="0"/>
  </p:normalViewPr>
  <p:slideViewPr>
    <p:cSldViewPr snapToGrid="0" snapToObjects="1">
      <p:cViewPr>
        <p:scale>
          <a:sx n="83" d="100"/>
          <a:sy n="83" d="100"/>
        </p:scale>
        <p:origin x="1512" y="1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954" y="2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25 March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25 March 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400"/>
      </a:spcBef>
      <a:spcAft>
        <a:spcPts val="4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Wingdings" panose="05000000000000000000" pitchFamily="2" charset="2"/>
      <a:buChar char="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buFont typeface="Arial" panose="020B0604020202020204" pitchFamily="34" charset="0"/>
      <a:buChar char="―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579437" indent="-171450" algn="l" defTabSz="914400" rtl="0" eaLnBrk="1" latinLnBrk="0" hangingPunct="1">
      <a:buFont typeface="Arial" panose="020B0604020202020204" pitchFamily="34" charset="0"/>
      <a:buChar char="»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750887" indent="-171450" algn="l" defTabSz="914400" rtl="0" eaLnBrk="1" latinLnBrk="0" hangingPunct="1">
      <a:buFont typeface="Arial" panose="020B0604020202020204" pitchFamily="34" charset="0"/>
      <a:buChar char="›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.sv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.jpg"/><Relationship Id="rId5" Type="http://schemas.openxmlformats.org/officeDocument/2006/relationships/tags" Target="../tags/tag27.xml"/><Relationship Id="rId15" Type="http://schemas.openxmlformats.org/officeDocument/2006/relationships/image" Target="../media/image5.emf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7.emf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oleObject" Target="../embeddings/oleObject9.bin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1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16.xml"/><Relationship Id="rId7" Type="http://schemas.openxmlformats.org/officeDocument/2006/relationships/image" Target="../media/image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emf"/><Relationship Id="rId4" Type="http://schemas.openxmlformats.org/officeDocument/2006/relationships/tags" Target="../tags/tag117.xml"/><Relationship Id="rId9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4.sv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3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.jpg"/><Relationship Id="rId5" Type="http://schemas.openxmlformats.org/officeDocument/2006/relationships/tags" Target="../tags/tag143.xml"/><Relationship Id="rId15" Type="http://schemas.openxmlformats.org/officeDocument/2006/relationships/image" Target="../media/image5.emf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1.emf"/><Relationship Id="rId4" Type="http://schemas.openxmlformats.org/officeDocument/2006/relationships/tags" Target="../tags/tag151.xml"/><Relationship Id="rId9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1.emf"/><Relationship Id="rId4" Type="http://schemas.openxmlformats.org/officeDocument/2006/relationships/tags" Target="../tags/tag35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10" Type="http://schemas.openxmlformats.org/officeDocument/2006/relationships/image" Target="../media/image6.emf"/><Relationship Id="rId4" Type="http://schemas.openxmlformats.org/officeDocument/2006/relationships/tags" Target="../tags/tag172.xml"/><Relationship Id="rId9" Type="http://schemas.openxmlformats.org/officeDocument/2006/relationships/oleObject" Target="../embeddings/oleObject15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1.emf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1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10.emf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9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1.emf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0.em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21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10.emf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2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1.emf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23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image" Target="../media/image1.emf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24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59.xml"/><Relationship Id="rId7" Type="http://schemas.openxmlformats.org/officeDocument/2006/relationships/image" Target="../media/image8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5.emf"/><Relationship Id="rId4" Type="http://schemas.openxmlformats.org/officeDocument/2006/relationships/tags" Target="../tags/tag260.xml"/><Relationship Id="rId9" Type="http://schemas.openxmlformats.org/officeDocument/2006/relationships/oleObject" Target="../embeddings/oleObject24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../media/image5.emf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image" Target="../media/image12.svg"/><Relationship Id="rId5" Type="http://schemas.openxmlformats.org/officeDocument/2006/relationships/tags" Target="../tags/tag285.xml"/><Relationship Id="rId10" Type="http://schemas.openxmlformats.org/officeDocument/2006/relationships/image" Target="../media/image3.png"/><Relationship Id="rId4" Type="http://schemas.openxmlformats.org/officeDocument/2006/relationships/tags" Target="../tags/tag284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0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0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image" Target="../media/image11.png"/><Relationship Id="rId5" Type="http://schemas.openxmlformats.org/officeDocument/2006/relationships/tags" Target="../tags/tag316.xml"/><Relationship Id="rId10" Type="http://schemas.openxmlformats.org/officeDocument/2006/relationships/image" Target="../media/image1.emf"/><Relationship Id="rId4" Type="http://schemas.openxmlformats.org/officeDocument/2006/relationships/tags" Target="../tags/tag315.xml"/><Relationship Id="rId9" Type="http://schemas.openxmlformats.org/officeDocument/2006/relationships/oleObject" Target="../embeddings/oleObject6.bin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image" Target="../media/image11.png"/><Relationship Id="rId5" Type="http://schemas.openxmlformats.org/officeDocument/2006/relationships/tags" Target="../tags/tag323.xml"/><Relationship Id="rId10" Type="http://schemas.openxmlformats.org/officeDocument/2006/relationships/image" Target="../media/image1.emf"/><Relationship Id="rId4" Type="http://schemas.openxmlformats.org/officeDocument/2006/relationships/tags" Target="../tags/tag322.xml"/><Relationship Id="rId9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image" Target="../media/image11.png"/><Relationship Id="rId5" Type="http://schemas.openxmlformats.org/officeDocument/2006/relationships/tags" Target="../tags/tag330.xml"/><Relationship Id="rId10" Type="http://schemas.openxmlformats.org/officeDocument/2006/relationships/image" Target="../media/image1.emf"/><Relationship Id="rId4" Type="http://schemas.openxmlformats.org/officeDocument/2006/relationships/tags" Target="../tags/tag329.xml"/><Relationship Id="rId9" Type="http://schemas.openxmlformats.org/officeDocument/2006/relationships/oleObject" Target="../embeddings/oleObject8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image" Target="../media/image11.png"/><Relationship Id="rId5" Type="http://schemas.openxmlformats.org/officeDocument/2006/relationships/tags" Target="../tags/tag337.xml"/><Relationship Id="rId10" Type="http://schemas.openxmlformats.org/officeDocument/2006/relationships/image" Target="../media/image7.emf"/><Relationship Id="rId4" Type="http://schemas.openxmlformats.org/officeDocument/2006/relationships/tags" Target="../tags/tag336.xml"/><Relationship Id="rId9" Type="http://schemas.openxmlformats.org/officeDocument/2006/relationships/oleObject" Target="../embeddings/oleObject9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image" Target="../media/image11.png"/><Relationship Id="rId5" Type="http://schemas.openxmlformats.org/officeDocument/2006/relationships/tags" Target="../tags/tag344.xml"/><Relationship Id="rId10" Type="http://schemas.openxmlformats.org/officeDocument/2006/relationships/image" Target="../media/image1.emf"/><Relationship Id="rId4" Type="http://schemas.openxmlformats.org/officeDocument/2006/relationships/tags" Target="../tags/tag343.xml"/><Relationship Id="rId9" Type="http://schemas.openxmlformats.org/officeDocument/2006/relationships/oleObject" Target="../embeddings/oleObject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54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6.emf"/><Relationship Id="rId4" Type="http://schemas.openxmlformats.org/officeDocument/2006/relationships/tags" Target="../tags/tag56.xml"/><Relationship Id="rId9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.em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7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8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">
            <a:extLst>
              <a:ext uri="{FF2B5EF4-FFF2-40B4-BE49-F238E27FC236}">
                <a16:creationId xmlns:a16="http://schemas.microsoft.com/office/drawing/2014/main" id="{BCFEF986-9186-F0C0-29CC-344333767E3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rtnership">
            <a:extLst>
              <a:ext uri="{FF2B5EF4-FFF2-40B4-BE49-F238E27FC236}">
                <a16:creationId xmlns:a16="http://schemas.microsoft.com/office/drawing/2014/main" id="{FB5CAFB0-12DB-3ECB-96AD-62B18CAF3BA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347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4" imgH="344" progId="TCLayout.ActiveDocument.1">
                  <p:embed/>
                </p:oleObj>
              </mc:Choice>
              <mc:Fallback>
                <p:oleObj name="think-cell Slide" r:id="rId14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7" name="logoimage">
            <a:extLst>
              <a:ext uri="{FF2B5EF4-FFF2-40B4-BE49-F238E27FC236}">
                <a16:creationId xmlns:a16="http://schemas.microsoft.com/office/drawing/2014/main" id="{949772D7-BAE9-BB95-C2D5-92588AD0D7EC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551942" y="481160"/>
            <a:ext cx="1893201" cy="585216"/>
            <a:chOff x="551942" y="481160"/>
            <a:chExt cx="1893201" cy="58521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51942" y="481160"/>
              <a:ext cx="1893201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51942" y="481407"/>
              <a:ext cx="1893201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 userDrawn="1">
            <p:ph type="pic" sz="quarter" idx="14" hasCustomPrompt="1"/>
            <p:custDataLst>
              <p:tags r:id="rId5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7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551942" y="6190488"/>
            <a:ext cx="399592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750">
                <a:solidFill>
                  <a:schemeClr val="tx2"/>
                </a:solidFill>
                <a:latin typeface="+mn-lt"/>
              </a:rPr>
              <a:t>CONFIDENTIAL AND PROPRIETARY | © 2024 McKinsey &amp; Company. </a:t>
            </a:r>
          </a:p>
          <a:p>
            <a:pPr defTabSz="804863" eaLnBrk="0" hangingPunct="0"/>
            <a:r>
              <a:rPr lang="en-US" sz="750">
                <a:solidFill>
                  <a:schemeClr val="tx2"/>
                </a:solidFill>
                <a:latin typeface="+mn-lt"/>
              </a:rPr>
              <a:t>This material is intended solely for your internal use and any use of this material without specific permission of McKinsey &amp; Company is strictly prohibited. All rights reserved.</a:t>
            </a:r>
            <a:endParaRPr lang="en-US" sz="7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579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379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7F09DF09-7587-AE72-141E-A41B41F9445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rtnership">
            <a:extLst>
              <a:ext uri="{FF2B5EF4-FFF2-40B4-BE49-F238E27FC236}">
                <a16:creationId xmlns:a16="http://schemas.microsoft.com/office/drawing/2014/main" id="{90886F1E-7A28-AA11-3C3E-8B020F3D98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4" progId="TCLayout.ActiveDocument.1">
                  <p:embed/>
                </p:oleObj>
              </mc:Choice>
              <mc:Fallback>
                <p:oleObj name="think-cell Slide" r:id="rId9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logoimage">
            <a:extLst>
              <a:ext uri="{FF2B5EF4-FFF2-40B4-BE49-F238E27FC236}">
                <a16:creationId xmlns:a16="http://schemas.microsoft.com/office/drawing/2014/main" id="{732728C7-2C89-08A1-41A9-162BDB8C5CB9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549271" y="481160"/>
            <a:ext cx="1893201" cy="585216"/>
            <a:chOff x="549271" y="481160"/>
            <a:chExt cx="1893201" cy="58521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49271" y="481160"/>
              <a:ext cx="1893201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9271" y="481407"/>
              <a:ext cx="1893201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0E1AA1CA-B589-A148-3F5A-385105B9B6B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artnership">
            <a:extLst>
              <a:ext uri="{FF2B5EF4-FFF2-40B4-BE49-F238E27FC236}">
                <a16:creationId xmlns:a16="http://schemas.microsoft.com/office/drawing/2014/main" id="{A820C1EA-1C46-FBE2-06AE-01690E3DC4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BEFF58C-83CF-420F-BF45-F188AE9E7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02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4" imgH="344" progId="TCLayout.ActiveDocument.1">
                  <p:embed/>
                </p:oleObj>
              </mc:Choice>
              <mc:Fallback>
                <p:oleObj name="think-cell Slide" r:id="rId14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EC3B16-0840-4135-8BED-D45704C3559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id="{365FDE2E-B4AC-48A0-8D5A-94F648AEA89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399592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750">
                <a:solidFill>
                  <a:schemeClr val="tx1"/>
                </a:solidFill>
                <a:latin typeface="+mn-lt"/>
              </a:rPr>
              <a:t>CONFIDENTIAL AND PROPRIETARY | © 2024 McKinsey &amp; Company. </a:t>
            </a:r>
          </a:p>
          <a:p>
            <a:pPr defTabSz="804863" eaLnBrk="0" hangingPunct="0"/>
            <a:r>
              <a:rPr lang="en-US" sz="750">
                <a:solidFill>
                  <a:schemeClr val="tx1"/>
                </a:solidFill>
                <a:latin typeface="+mn-lt"/>
              </a:rPr>
              <a:t>This material is intended solely for your internal use and any use of this material without specific permission of McKinsey &amp; Company is strictly prohibited. All rights reserved.</a:t>
            </a:r>
            <a:endParaRPr lang="en-US" sz="75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" name="logoimage">
            <a:extLst>
              <a:ext uri="{FF2B5EF4-FFF2-40B4-BE49-F238E27FC236}">
                <a16:creationId xmlns:a16="http://schemas.microsoft.com/office/drawing/2014/main" id="{1CF91F61-1A9C-80E4-FFA2-69DB20BBACC3}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551942" y="481160"/>
            <a:ext cx="1893201" cy="585216"/>
            <a:chOff x="551942" y="481160"/>
            <a:chExt cx="1893201" cy="585216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E8A472B5-EC20-41F1-91D8-281D2B5D8D1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51942" y="481160"/>
              <a:ext cx="1893201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5153A5B-4B89-4D4A-96F0-F9AFF4E7D0F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51942" y="481407"/>
              <a:ext cx="1893201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856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A466E0-AD73-4F3A-9B78-5C1BB1238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29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52DFA4F-F49F-468D-B19A-F0D9ACACF9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5A42E5-8A95-48CC-91A7-EC09BEF8D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1396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96343A1-B4C8-41A2-9540-F666771DD0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994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F2AED7-361B-4221-9AF6-77A108DA0C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8964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0378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67A342-8C8E-4A76-A2F2-1541645630A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1729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5793B5E-3475-4FCD-8164-7A168B5C1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0535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89D8F9-1075-4B52-8375-8D4A2673D8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1856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2140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3855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060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F94EA0-F844-4358-BAB1-09AA056D6A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791870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870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8ACA33-401E-43F4-A170-DD6C5D984D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180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4231008-BBCB-47D1-91D5-881CAE172F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83792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750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3200"/>
            <a:ext cx="3465576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7949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1350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54736" y="2743200"/>
            <a:ext cx="2514600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7988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4640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CA123D5B-74B8-F064-78F4-0D9EDB03334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rtnership">
            <a:extLst>
              <a:ext uri="{FF2B5EF4-FFF2-40B4-BE49-F238E27FC236}">
                <a16:creationId xmlns:a16="http://schemas.microsoft.com/office/drawing/2014/main" id="{62BD8777-62CB-D677-D858-25EAEF1734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91B0EE-37B4-4A8C-9C8F-48909747EA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263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4" progId="TCLayout.ActiveDocument.1">
                  <p:embed/>
                </p:oleObj>
              </mc:Choice>
              <mc:Fallback>
                <p:oleObj name="think-cell Slide" r:id="rId9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logoimage">
            <a:extLst>
              <a:ext uri="{FF2B5EF4-FFF2-40B4-BE49-F238E27FC236}">
                <a16:creationId xmlns:a16="http://schemas.microsoft.com/office/drawing/2014/main" id="{AD0997EF-FD61-992F-A8FF-31AE0FC310F2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549271" y="481161"/>
            <a:ext cx="1893202" cy="585216"/>
            <a:chOff x="549271" y="481161"/>
            <a:chExt cx="1893202" cy="58521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D120780-E7D0-42EA-AB5A-363335299E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49271" y="481161"/>
              <a:ext cx="1893202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9C60168-96E8-4CC3-91EC-B2F7F57959D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9271" y="481408"/>
              <a:ext cx="1893202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970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tnership">
            <a:extLst>
              <a:ext uri="{FF2B5EF4-FFF2-40B4-BE49-F238E27FC236}">
                <a16:creationId xmlns:a16="http://schemas.microsoft.com/office/drawing/2014/main" id="{FB5CAFB0-12DB-3ECB-96AD-62B18CAF3BA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47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7" name="logoimage">
            <a:extLst>
              <a:ext uri="{FF2B5EF4-FFF2-40B4-BE49-F238E27FC236}">
                <a16:creationId xmlns:a16="http://schemas.microsoft.com/office/drawing/2014/main" id="{949772D7-BAE9-BB95-C2D5-92588AD0D7EC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551942" y="481160"/>
            <a:ext cx="1893201" cy="585216"/>
            <a:chOff x="551942" y="481160"/>
            <a:chExt cx="1893201" cy="58521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51942" y="481160"/>
              <a:ext cx="1893201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51942" y="481407"/>
              <a:ext cx="1893201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 userDrawn="1"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5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399592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750">
                <a:solidFill>
                  <a:schemeClr val="tx2"/>
                </a:solidFill>
                <a:latin typeface="+mn-lt"/>
              </a:rPr>
              <a:t>CONFIDENTIAL AND PROPRIETARY | © 2024 McKinsey &amp; Company. </a:t>
            </a:r>
          </a:p>
          <a:p>
            <a:pPr defTabSz="804863" eaLnBrk="0" hangingPunct="0"/>
            <a:r>
              <a:rPr lang="en-US" sz="750">
                <a:solidFill>
                  <a:schemeClr val="tx2"/>
                </a:solidFill>
                <a:latin typeface="+mn-lt"/>
              </a:rPr>
              <a:t>This material is intended solely for your internal use and any use of this material without specific permission of McKinsey &amp; Company is strictly prohibited. All rights reserved.</a:t>
            </a:r>
          </a:p>
        </p:txBody>
      </p:sp>
      <p:pic>
        <p:nvPicPr>
          <p:cNvPr id="7" name="Picture 2" descr="Urban Entrepreneurship Initiative">
            <a:extLst>
              <a:ext uri="{FF2B5EF4-FFF2-40B4-BE49-F238E27FC236}">
                <a16:creationId xmlns:a16="http://schemas.microsoft.com/office/drawing/2014/main" id="{9B5B7977-8226-C5FD-DCD0-4220E8294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7099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90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10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046132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37832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0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52580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21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0773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79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5" name="Picture 2" descr="Urban Entrepreneurship Initiative">
            <a:extLst>
              <a:ext uri="{FF2B5EF4-FFF2-40B4-BE49-F238E27FC236}">
                <a16:creationId xmlns:a16="http://schemas.microsoft.com/office/drawing/2014/main" id="{EB9F1A2B-BCF5-762C-1191-90DF79972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24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51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5" name="Picture 2" descr="Urban Entrepreneurship Initiative">
            <a:extLst>
              <a:ext uri="{FF2B5EF4-FFF2-40B4-BE49-F238E27FC236}">
                <a16:creationId xmlns:a16="http://schemas.microsoft.com/office/drawing/2014/main" id="{A31EB309-F8AE-195E-FF1A-C1EE848A81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pic>
        <p:nvPicPr>
          <p:cNvPr id="5" name="Picture 2" descr="Urban Entrepreneurship Initiative">
            <a:extLst>
              <a:ext uri="{FF2B5EF4-FFF2-40B4-BE49-F238E27FC236}">
                <a16:creationId xmlns:a16="http://schemas.microsoft.com/office/drawing/2014/main" id="{B8D53787-3133-2892-080E-D64E75DD3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6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5" name="Picture 2" descr="Urban Entrepreneurship Initiative">
            <a:extLst>
              <a:ext uri="{FF2B5EF4-FFF2-40B4-BE49-F238E27FC236}">
                <a16:creationId xmlns:a16="http://schemas.microsoft.com/office/drawing/2014/main" id="{C6D2E8F5-CE84-074B-0614-2DFFCECDF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71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pic>
        <p:nvPicPr>
          <p:cNvPr id="5" name="Picture 2" descr="Urban Entrepreneurship Initiative">
            <a:extLst>
              <a:ext uri="{FF2B5EF4-FFF2-40B4-BE49-F238E27FC236}">
                <a16:creationId xmlns:a16="http://schemas.microsoft.com/office/drawing/2014/main" id="{0CE24521-00C1-CF2C-B7D8-AD76211B4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32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3" name="Picture 2" descr="Urban Entrepreneurship Initiative">
            <a:extLst>
              <a:ext uri="{FF2B5EF4-FFF2-40B4-BE49-F238E27FC236}">
                <a16:creationId xmlns:a16="http://schemas.microsoft.com/office/drawing/2014/main" id="{2D805342-AC25-14DE-0F5D-DEB7491D1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14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3" name="Picture 2" descr="Urban Entrepreneurship Initiative">
            <a:extLst>
              <a:ext uri="{FF2B5EF4-FFF2-40B4-BE49-F238E27FC236}">
                <a16:creationId xmlns:a16="http://schemas.microsoft.com/office/drawing/2014/main" id="{B57E404D-B90F-26F8-082C-084FEA4DEB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44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rtnership">
            <a:extLst>
              <a:ext uri="{FF2B5EF4-FFF2-40B4-BE49-F238E27FC236}">
                <a16:creationId xmlns:a16="http://schemas.microsoft.com/office/drawing/2014/main" id="{90886F1E-7A28-AA11-3C3E-8B020F3D98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logoimage">
            <a:extLst>
              <a:ext uri="{FF2B5EF4-FFF2-40B4-BE49-F238E27FC236}">
                <a16:creationId xmlns:a16="http://schemas.microsoft.com/office/drawing/2014/main" id="{732728C7-2C89-08A1-41A9-162BDB8C5CB9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549271" y="481160"/>
            <a:ext cx="1893201" cy="585216"/>
            <a:chOff x="549271" y="481160"/>
            <a:chExt cx="1893201" cy="58521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49271" y="481160"/>
              <a:ext cx="1893201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9271" y="481407"/>
              <a:ext cx="1893201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3" name="Picture 2" descr="Urban Entrepreneurship Initiative">
            <a:extLst>
              <a:ext uri="{FF2B5EF4-FFF2-40B4-BE49-F238E27FC236}">
                <a16:creationId xmlns:a16="http://schemas.microsoft.com/office/drawing/2014/main" id="{9F0DBD47-469C-51F7-58AC-16DC4BF57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8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391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5279FDD-DCA3-46BC-A0F1-63050F515848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7156704" y="89320"/>
            <a:ext cx="4480560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/>
              <a:t>Chapter › Topic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6668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0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21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79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8947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51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089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86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oleObject" Target="../embeddings/oleObject11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image" Target="../media/image11.png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tags" Target="../tags/tag280.xml"/><Relationship Id="rId10" Type="http://schemas.openxmlformats.org/officeDocument/2006/relationships/slideLayout" Target="../slideLayouts/slideLayout41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84283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A74D0957-B8E1-0203-5942-B3CDCECEFC07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A579D789-E781-7373-9902-2ED2044F84A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AE219666-526F-9C6F-0799-DEDE1ED7C6B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22CE313E-44F3-0F57-9118-789F5A7E4BE2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D0B5E1D7-1CD7-D84F-3620-B4FA0EF324DB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F40C396B-7721-8A80-0BC4-C8F93B6E54CA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D19BD4EA-9682-50D3-B979-152445E49E1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0B6C31-1F56-F41C-44CD-9D5FBF4D03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c 24" hidden="1">
                <a:extLst>
                  <a:ext uri="{FF2B5EF4-FFF2-40B4-BE49-F238E27FC236}">
                    <a16:creationId xmlns:a16="http://schemas.microsoft.com/office/drawing/2014/main" id="{B50CF1FE-8D31-700D-F0C2-ACB607372AE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E34FB525-F2A2-061A-A353-799809BF5FC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C6EA1B-42E3-0F8A-87FD-05CAF1FDA5F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49961EB-4044-DDFA-0CF7-F5D66FDD64F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81D58525-2DB4-58E3-4841-2B88C4F9BBE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052903-9CD8-AB5E-E69F-03405F8488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B370F7E-886E-6962-667A-24DD8C636B1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12DC2918-BD74-B2EB-0BB2-D46E7084496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09338-2E0C-8EAB-278B-36BB84E8955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8AA2C47-9903-4C18-8098-1106BE8B197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85016F10-0401-6973-A0D0-23D227FF8FE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041A10-C91C-7EF2-F7EA-D1D0412188C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1A7ADC8-55DF-963B-3C8A-AAB44F2EF67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79" r:id="rId12"/>
    <p:sldLayoutId id="2147483706" r:id="rId13"/>
    <p:sldLayoutId id="2147483718" r:id="rId14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800E62-ECD5-472D-995B-013B57BB4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36443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44" imgH="344" progId="TCLayout.ActiveDocument.1">
                  <p:embed/>
                </p:oleObj>
              </mc:Choice>
              <mc:Fallback>
                <p:oleObj name="think-cell Slide" r:id="rId4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1744EB-7E76-4AE2-88F6-C0D4CE03B5B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id="{28785628-9685-42DD-85C6-4A7FDEAEB9E4}"/>
              </a:ext>
            </a:extLst>
          </p:cNvPr>
          <p:cNvGrpSpPr/>
          <p:nvPr userDrawn="1"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78CA310D-6D76-F64D-43BD-A9F8058D0B83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5EB4C1BD-D02B-BD12-5727-6F58C39BD4C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760D5CA7-F2EA-45CF-81C8-C3EDA5FA395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EB43A491-1FC0-C08D-DC0F-9312F78D3BB5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41DC0170-C64F-96F4-DD57-F6BBE781B8CA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7E1C2B9C-8B0A-AC6B-B386-E28E8F253128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C1E862B0-BA6B-93BC-31CC-9EDF1CA824B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A84F48-2944-98CC-156D-EC5FA62990B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 hidden="1">
                <a:extLst>
                  <a:ext uri="{FF2B5EF4-FFF2-40B4-BE49-F238E27FC236}">
                    <a16:creationId xmlns:a16="http://schemas.microsoft.com/office/drawing/2014/main" id="{49AE9D7C-3BC5-C5DD-0AFA-71D915D9D8D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3623EFE0-7A55-35A0-763D-A7CCEABC576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A3B4311-025C-426B-9E06-BDDA476EF4A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9ABB8959-417A-20E2-3BFB-820D653F8B1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7A7E4CBF-9B94-C8D7-EF8F-9662FD33055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5A66490-5468-AC46-5ED5-E8212992AFC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2164DC02-AF00-DEB2-344B-46D05BDC286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37ACCC41-9C6B-7C20-5C62-B34B467FA71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4731651-049D-FD74-10A9-3B77CDA9C26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5AADA01A-6C4E-7E32-6930-9C7BE1CCCDF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E9C1FE7B-027B-2A18-4D77-A6B6DC1EDC9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5520F20-D7D9-7F64-BF4E-B26721F00E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1AC3D5E5-FFBA-7695-4382-807739B76632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id="{174FA759-1A16-45E2-B8DB-6AC61DFC92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id="{99FB5892-A9FF-4D0E-8661-19A39D5E09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id="{96520A0D-E8D0-48B5-8162-BA1976A5C3E1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80" r:id="rId15"/>
    <p:sldLayoutId id="2147483877" r:id="rId16"/>
    <p:sldLayoutId id="2147483899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84283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A74D0957-B8E1-0203-5942-B3CDCECEFC07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A579D789-E781-7373-9902-2ED2044F84A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AE219666-526F-9C6F-0799-DEDE1ED7C6B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22CE313E-44F3-0F57-9118-789F5A7E4BE2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D0B5E1D7-1CD7-D84F-3620-B4FA0EF324DB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F40C396B-7721-8A80-0BC4-C8F93B6E54CA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D19BD4EA-9682-50D3-B979-152445E49E1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0B6C31-1F56-F41C-44CD-9D5FBF4D03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c 24" hidden="1">
                <a:extLst>
                  <a:ext uri="{FF2B5EF4-FFF2-40B4-BE49-F238E27FC236}">
                    <a16:creationId xmlns:a16="http://schemas.microsoft.com/office/drawing/2014/main" id="{B50CF1FE-8D31-700D-F0C2-ACB607372AE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E34FB525-F2A2-061A-A353-799809BF5FC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C6EA1B-42E3-0F8A-87FD-05CAF1FDA5F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49961EB-4044-DDFA-0CF7-F5D66FDD64F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81D58525-2DB4-58E3-4841-2B88C4F9BBE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052903-9CD8-AB5E-E69F-03405F8488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B370F7E-886E-6962-667A-24DD8C636B1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12DC2918-BD74-B2EB-0BB2-D46E7084496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09338-2E0C-8EAB-278B-36BB84E8955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8AA2C47-9903-4C18-8098-1106BE8B197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85016F10-0401-6973-A0D0-23D227FF8FE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041A10-C91C-7EF2-F7EA-D1D0412188C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1A7ADC8-55DF-963B-3C8A-AAB44F2EF67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  <p:pic>
        <p:nvPicPr>
          <p:cNvPr id="26" name="Picture 2" descr="Urban Entrepreneurship Initiative">
            <a:extLst>
              <a:ext uri="{FF2B5EF4-FFF2-40B4-BE49-F238E27FC236}">
                <a16:creationId xmlns:a16="http://schemas.microsoft.com/office/drawing/2014/main" id="{0D0E86BD-22B9-9AC7-622F-DEC786EC0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46" y="6063370"/>
            <a:ext cx="1031757" cy="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tags" Target="../tags/tag363.xml"/><Relationship Id="rId21" Type="http://schemas.openxmlformats.org/officeDocument/2006/relationships/image" Target="../media/image25.sv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7.svg"/><Relationship Id="rId17" Type="http://schemas.microsoft.com/office/2007/relationships/hdphoto" Target="../media/hdphoto1.wdp"/><Relationship Id="rId25" Type="http://schemas.openxmlformats.org/officeDocument/2006/relationships/image" Target="../media/image29.svg"/><Relationship Id="rId2" Type="http://schemas.openxmlformats.org/officeDocument/2006/relationships/tags" Target="../tags/tag362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5" Type="http://schemas.openxmlformats.org/officeDocument/2006/relationships/tags" Target="../tags/tag365.xml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svg"/><Relationship Id="rId19" Type="http://schemas.openxmlformats.org/officeDocument/2006/relationships/image" Target="../media/image23.svg"/><Relationship Id="rId4" Type="http://schemas.openxmlformats.org/officeDocument/2006/relationships/tags" Target="../tags/tag364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B5513F8A-7077-48E5-889D-7FF4B4161D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010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B5513F8A-7077-48E5-889D-7FF4B4161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5. Source">
            <a:extLst>
              <a:ext uri="{FF2B5EF4-FFF2-40B4-BE49-F238E27FC236}">
                <a16:creationId xmlns:a16="http://schemas.microsoft.com/office/drawing/2014/main" id="{F9C6E674-9797-8535-FC8F-3793499B94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4471" y="6394264"/>
            <a:ext cx="1076345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203200" indent="-212725" algn="ctr">
              <a:defRPr/>
            </a:pPr>
            <a:r>
              <a:rPr kumimoji="0" lang="en-US" sz="75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Based on the environmental facet of the World Health Organization’s Brief Quality of Life Evaluation Questionnaire (WHOQOL-BREF), the Community Capitals Framework, the United Nations’ Social Sustainable Development Goals, and Detroit Future City’s Detroit Strategic Framework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18596A-9FA9-48C9-9D3F-55AE91A9FF53}"/>
              </a:ext>
            </a:extLst>
          </p:cNvPr>
          <p:cNvSpPr txBox="1">
            <a:spLocks/>
          </p:cNvSpPr>
          <p:nvPr/>
        </p:nvSpPr>
        <p:spPr>
          <a:xfrm>
            <a:off x="162249" y="2074519"/>
            <a:ext cx="1767182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Access to affordable living spaces and reliable power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70D4DDF-7130-437C-9752-06995C3DA371}"/>
              </a:ext>
            </a:extLst>
          </p:cNvPr>
          <p:cNvSpPr txBox="1">
            <a:spLocks/>
          </p:cNvSpPr>
          <p:nvPr/>
        </p:nvSpPr>
        <p:spPr>
          <a:xfrm>
            <a:off x="2525808" y="2061327"/>
            <a:ext cx="1767189" cy="5078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Access to comprehensive healthcare and overall well-being promotion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206E19-60FE-4A75-8299-7126ACF01D7D}"/>
              </a:ext>
            </a:extLst>
          </p:cNvPr>
          <p:cNvSpPr txBox="1">
            <a:spLocks/>
          </p:cNvSpPr>
          <p:nvPr/>
        </p:nvSpPr>
        <p:spPr>
          <a:xfrm>
            <a:off x="4929269" y="2036368"/>
            <a:ext cx="1767189" cy="5078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Access to quality education and lifelong learning opportunities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7355C3-8871-439F-91E5-81EC8ABF15EA}"/>
              </a:ext>
            </a:extLst>
          </p:cNvPr>
          <p:cNvSpPr txBox="1">
            <a:spLocks/>
          </p:cNvSpPr>
          <p:nvPr/>
        </p:nvSpPr>
        <p:spPr>
          <a:xfrm>
            <a:off x="7214950" y="2074519"/>
            <a:ext cx="1823676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Access to essential products and services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6CA380-5214-436B-8445-54D4BB26303B}"/>
              </a:ext>
            </a:extLst>
          </p:cNvPr>
          <p:cNvSpPr txBox="1">
            <a:spLocks/>
          </p:cNvSpPr>
          <p:nvPr/>
        </p:nvSpPr>
        <p:spPr>
          <a:xfrm>
            <a:off x="744462" y="4362958"/>
            <a:ext cx="178134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Secure and protected environments for all community members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22C6BF-98A4-43E8-8BF5-18F23FA6686C}"/>
              </a:ext>
            </a:extLst>
          </p:cNvPr>
          <p:cNvCxnSpPr>
            <a:cxnSpLocks/>
          </p:cNvCxnSpPr>
          <p:nvPr/>
        </p:nvCxnSpPr>
        <p:spPr>
          <a:xfrm>
            <a:off x="714265" y="2460316"/>
            <a:ext cx="0" cy="385325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5DE6AC6-5D12-4B2A-A809-439A9B1952D9}"/>
              </a:ext>
            </a:extLst>
          </p:cNvPr>
          <p:cNvCxnSpPr>
            <a:cxnSpLocks/>
          </p:cNvCxnSpPr>
          <p:nvPr/>
        </p:nvCxnSpPr>
        <p:spPr>
          <a:xfrm>
            <a:off x="3107308" y="2628333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E452E4-C720-4C3D-A653-D135BB2798FB}"/>
              </a:ext>
            </a:extLst>
          </p:cNvPr>
          <p:cNvCxnSpPr>
            <a:cxnSpLocks/>
          </p:cNvCxnSpPr>
          <p:nvPr/>
        </p:nvCxnSpPr>
        <p:spPr>
          <a:xfrm>
            <a:off x="5500351" y="2569158"/>
            <a:ext cx="0" cy="276483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8667C54-C1B1-4370-90EF-7A39BA3751BE}"/>
              </a:ext>
            </a:extLst>
          </p:cNvPr>
          <p:cNvCxnSpPr>
            <a:cxnSpLocks/>
          </p:cNvCxnSpPr>
          <p:nvPr/>
        </p:nvCxnSpPr>
        <p:spPr>
          <a:xfrm>
            <a:off x="7893392" y="2457829"/>
            <a:ext cx="0" cy="387812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954172-58F1-47AA-A84E-2DDBD18BBCC3}"/>
              </a:ext>
            </a:extLst>
          </p:cNvPr>
          <p:cNvCxnSpPr>
            <a:cxnSpLocks/>
          </p:cNvCxnSpPr>
          <p:nvPr/>
        </p:nvCxnSpPr>
        <p:spPr>
          <a:xfrm>
            <a:off x="1910787" y="3876710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BC45BE-0F69-435A-B853-8E00A5B82184}"/>
              </a:ext>
            </a:extLst>
          </p:cNvPr>
          <p:cNvCxnSpPr>
            <a:cxnSpLocks/>
          </p:cNvCxnSpPr>
          <p:nvPr/>
        </p:nvCxnSpPr>
        <p:spPr>
          <a:xfrm>
            <a:off x="4303829" y="3876710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DF2D07-016E-4E19-94FD-B1C507ED1F94}"/>
              </a:ext>
            </a:extLst>
          </p:cNvPr>
          <p:cNvCxnSpPr>
            <a:cxnSpLocks/>
          </p:cNvCxnSpPr>
          <p:nvPr/>
        </p:nvCxnSpPr>
        <p:spPr>
          <a:xfrm>
            <a:off x="6696872" y="3876710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6AFDF9C-A55D-4784-B843-445EC01CC752}"/>
              </a:ext>
            </a:extLst>
          </p:cNvPr>
          <p:cNvCxnSpPr>
            <a:cxnSpLocks/>
          </p:cNvCxnSpPr>
          <p:nvPr/>
        </p:nvCxnSpPr>
        <p:spPr>
          <a:xfrm>
            <a:off x="9089915" y="3876710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9" name="Hexagon 78">
            <a:extLst>
              <a:ext uri="{FF2B5EF4-FFF2-40B4-BE49-F238E27FC236}">
                <a16:creationId xmlns:a16="http://schemas.microsoft.com/office/drawing/2014/main" id="{F769E78E-FF53-484A-BA08-94C0D638F82D}"/>
              </a:ext>
            </a:extLst>
          </p:cNvPr>
          <p:cNvSpPr>
            <a:spLocks/>
          </p:cNvSpPr>
          <p:nvPr/>
        </p:nvSpPr>
        <p:spPr>
          <a:xfrm rot="5400000" flipV="1">
            <a:off x="1331862" y="2790502"/>
            <a:ext cx="1157848" cy="1141347"/>
          </a:xfrm>
          <a:prstGeom prst="hexagon">
            <a:avLst/>
          </a:prstGeom>
          <a:noFill/>
          <a:ln w="19050" cap="sq">
            <a:solidFill>
              <a:srgbClr val="AF1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9D0537B0-D4D3-4B55-87D0-37602A351BC0}"/>
              </a:ext>
            </a:extLst>
          </p:cNvPr>
          <p:cNvSpPr>
            <a:spLocks/>
          </p:cNvSpPr>
          <p:nvPr/>
        </p:nvSpPr>
        <p:spPr>
          <a:xfrm rot="5400000" flipV="1">
            <a:off x="2528384" y="2790502"/>
            <a:ext cx="1157848" cy="1141347"/>
          </a:xfrm>
          <a:prstGeom prst="hexagon">
            <a:avLst/>
          </a:prstGeom>
          <a:solidFill>
            <a:srgbClr val="AF191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2F9FB19A-F866-49E3-B98B-13F154E25E81}"/>
              </a:ext>
            </a:extLst>
          </p:cNvPr>
          <p:cNvSpPr>
            <a:spLocks/>
          </p:cNvSpPr>
          <p:nvPr/>
        </p:nvSpPr>
        <p:spPr>
          <a:xfrm rot="5400000" flipV="1">
            <a:off x="3724906" y="2790502"/>
            <a:ext cx="1157848" cy="1141347"/>
          </a:xfrm>
          <a:prstGeom prst="hexagon">
            <a:avLst/>
          </a:prstGeom>
          <a:noFill/>
          <a:ln w="19050" cap="sq">
            <a:solidFill>
              <a:srgbClr val="AF1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44E86018-1143-4B7B-B210-8A4D1267244F}"/>
              </a:ext>
            </a:extLst>
          </p:cNvPr>
          <p:cNvSpPr>
            <a:spLocks/>
          </p:cNvSpPr>
          <p:nvPr/>
        </p:nvSpPr>
        <p:spPr>
          <a:xfrm rot="5400000" flipV="1">
            <a:off x="4921427" y="2790502"/>
            <a:ext cx="1157848" cy="1141347"/>
          </a:xfrm>
          <a:prstGeom prst="hexagon">
            <a:avLst/>
          </a:prstGeom>
          <a:solidFill>
            <a:srgbClr val="AF191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0A34E16F-6F52-4B53-9693-8A5E895E7FE0}"/>
              </a:ext>
            </a:extLst>
          </p:cNvPr>
          <p:cNvSpPr>
            <a:spLocks/>
          </p:cNvSpPr>
          <p:nvPr/>
        </p:nvSpPr>
        <p:spPr>
          <a:xfrm rot="5400000" flipV="1">
            <a:off x="6117948" y="2790502"/>
            <a:ext cx="1157848" cy="1141347"/>
          </a:xfrm>
          <a:prstGeom prst="hexagon">
            <a:avLst/>
          </a:prstGeom>
          <a:noFill/>
          <a:ln w="19050" cap="sq">
            <a:solidFill>
              <a:srgbClr val="AF1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A305C329-8160-4571-9287-ED50E8BAEBC4}"/>
              </a:ext>
            </a:extLst>
          </p:cNvPr>
          <p:cNvSpPr>
            <a:spLocks/>
          </p:cNvSpPr>
          <p:nvPr/>
        </p:nvSpPr>
        <p:spPr>
          <a:xfrm rot="5400000" flipV="1">
            <a:off x="7314470" y="2790502"/>
            <a:ext cx="1157848" cy="1141347"/>
          </a:xfrm>
          <a:prstGeom prst="hexagon">
            <a:avLst/>
          </a:prstGeom>
          <a:solidFill>
            <a:srgbClr val="AF191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B23482DC-D8D9-4AE8-A492-454D9C92419F}"/>
              </a:ext>
            </a:extLst>
          </p:cNvPr>
          <p:cNvSpPr>
            <a:spLocks/>
          </p:cNvSpPr>
          <p:nvPr/>
        </p:nvSpPr>
        <p:spPr>
          <a:xfrm rot="5400000" flipV="1">
            <a:off x="8510991" y="2790502"/>
            <a:ext cx="1157848" cy="1141347"/>
          </a:xfrm>
          <a:prstGeom prst="hexagon">
            <a:avLst/>
          </a:prstGeom>
          <a:noFill/>
          <a:ln w="19050" cap="sq">
            <a:solidFill>
              <a:srgbClr val="AF1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D06ED1D9-174C-4B66-9B6F-4BC252409AD2}"/>
              </a:ext>
            </a:extLst>
          </p:cNvPr>
          <p:cNvSpPr>
            <a:spLocks/>
          </p:cNvSpPr>
          <p:nvPr/>
        </p:nvSpPr>
        <p:spPr>
          <a:xfrm rot="5400000" flipV="1">
            <a:off x="135342" y="2790502"/>
            <a:ext cx="1157848" cy="1141347"/>
          </a:xfrm>
          <a:prstGeom prst="hexagon">
            <a:avLst/>
          </a:prstGeom>
          <a:solidFill>
            <a:srgbClr val="AF191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57E5-FC98-F806-2B7E-5CB197A38E0B}"/>
              </a:ext>
            </a:extLst>
          </p:cNvPr>
          <p:cNvSpPr txBox="1"/>
          <p:nvPr/>
        </p:nvSpPr>
        <p:spPr>
          <a:xfrm>
            <a:off x="154000" y="1853530"/>
            <a:ext cx="17619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Housing &amp;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689629-896E-F88C-4F1D-B319F7462A18}"/>
              </a:ext>
            </a:extLst>
          </p:cNvPr>
          <p:cNvSpPr txBox="1">
            <a:spLocks/>
          </p:cNvSpPr>
          <p:nvPr/>
        </p:nvSpPr>
        <p:spPr>
          <a:xfrm>
            <a:off x="744471" y="4125077"/>
            <a:ext cx="2362828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374054-873B-C4E5-6754-1D5DBE8B850F}"/>
              </a:ext>
            </a:extLst>
          </p:cNvPr>
          <p:cNvSpPr txBox="1"/>
          <p:nvPr/>
        </p:nvSpPr>
        <p:spPr>
          <a:xfrm>
            <a:off x="2520667" y="1826031"/>
            <a:ext cx="17619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EDC870-7598-8584-9410-52404350753C}"/>
              </a:ext>
            </a:extLst>
          </p:cNvPr>
          <p:cNvSpPr txBox="1"/>
          <p:nvPr/>
        </p:nvSpPr>
        <p:spPr>
          <a:xfrm>
            <a:off x="4924067" y="1599334"/>
            <a:ext cx="17723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Education and Skills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694172-85B8-21D8-6895-D97AFE9BBF3C}"/>
              </a:ext>
            </a:extLst>
          </p:cNvPr>
          <p:cNvSpPr txBox="1">
            <a:spLocks/>
          </p:cNvSpPr>
          <p:nvPr/>
        </p:nvSpPr>
        <p:spPr>
          <a:xfrm>
            <a:off x="7214950" y="1647537"/>
            <a:ext cx="1772391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Consumer goods and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F738DE-9724-6882-B4FC-7F673517B42C}"/>
              </a:ext>
            </a:extLst>
          </p:cNvPr>
          <p:cNvSpPr txBox="1">
            <a:spLocks/>
          </p:cNvSpPr>
          <p:nvPr/>
        </p:nvSpPr>
        <p:spPr>
          <a:xfrm>
            <a:off x="3099091" y="4362958"/>
            <a:ext cx="17672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Efficient and accessible transportation options for all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817C4F-C8A2-B4E4-07F5-832BB970F217}"/>
              </a:ext>
            </a:extLst>
          </p:cNvPr>
          <p:cNvSpPr txBox="1">
            <a:spLocks/>
          </p:cNvSpPr>
          <p:nvPr/>
        </p:nvSpPr>
        <p:spPr>
          <a:xfrm>
            <a:off x="3107308" y="4125077"/>
            <a:ext cx="2404791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Mobility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022BC5-DFBA-FA71-DAEE-74202E57F84E}"/>
              </a:ext>
            </a:extLst>
          </p:cNvPr>
          <p:cNvSpPr txBox="1">
            <a:spLocks/>
          </p:cNvSpPr>
          <p:nvPr/>
        </p:nvSpPr>
        <p:spPr>
          <a:xfrm>
            <a:off x="5498204" y="4362958"/>
            <a:ext cx="209336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Pathways to employment, entrepreneurship, and financial security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4E5FDE-3EF8-6681-B6DD-26AC814C9E27}"/>
              </a:ext>
            </a:extLst>
          </p:cNvPr>
          <p:cNvSpPr txBox="1">
            <a:spLocks/>
          </p:cNvSpPr>
          <p:nvPr/>
        </p:nvSpPr>
        <p:spPr>
          <a:xfrm>
            <a:off x="5499030" y="4125077"/>
            <a:ext cx="2391735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Economic Opportunity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5FF7B6-455A-5F57-56A3-430951B8E7DA}"/>
              </a:ext>
            </a:extLst>
          </p:cNvPr>
          <p:cNvSpPr txBox="1">
            <a:spLocks/>
          </p:cNvSpPr>
          <p:nvPr/>
        </p:nvSpPr>
        <p:spPr>
          <a:xfrm>
            <a:off x="7893392" y="4125077"/>
            <a:ext cx="2391727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Public Services, Infrastructure &amp; Governance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CustomIcon">
            <a:extLst>
              <a:ext uri="{FF2B5EF4-FFF2-40B4-BE49-F238E27FC236}">
                <a16:creationId xmlns:a16="http://schemas.microsoft.com/office/drawing/2014/main" id="{0AF3C443-1DA8-450F-DF57-8FB08913021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8115" y="3069933"/>
            <a:ext cx="646617" cy="565643"/>
          </a:xfrm>
          <a:prstGeom prst="rect">
            <a:avLst/>
          </a:prstGeom>
        </p:spPr>
      </p:pic>
      <p:pic>
        <p:nvPicPr>
          <p:cNvPr id="62" name="CustomIcon">
            <a:extLst>
              <a:ext uri="{FF2B5EF4-FFF2-40B4-BE49-F238E27FC236}">
                <a16:creationId xmlns:a16="http://schemas.microsoft.com/office/drawing/2014/main" id="{7D4C5D87-FAC3-3533-95FD-3FDBDA8DA4F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61381" y="3080510"/>
            <a:ext cx="646617" cy="565643"/>
          </a:xfrm>
          <a:prstGeom prst="rect">
            <a:avLst/>
          </a:prstGeom>
        </p:spPr>
      </p:pic>
      <p:pic>
        <p:nvPicPr>
          <p:cNvPr id="65" name="CustomIcon">
            <a:extLst>
              <a:ext uri="{FF2B5EF4-FFF2-40B4-BE49-F238E27FC236}">
                <a16:creationId xmlns:a16="http://schemas.microsoft.com/office/drawing/2014/main" id="{7AD46604-0023-6A2E-B7F9-454FFA7CFED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9321" y="3080510"/>
            <a:ext cx="646617" cy="565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B4114-241B-ADDD-AAA2-29226C3CC7F0}"/>
              </a:ext>
            </a:extLst>
          </p:cNvPr>
          <p:cNvSpPr txBox="1">
            <a:spLocks/>
          </p:cNvSpPr>
          <p:nvPr/>
        </p:nvSpPr>
        <p:spPr>
          <a:xfrm>
            <a:off x="9710173" y="1952485"/>
            <a:ext cx="1767545" cy="5078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Opportunities for cultural expression, social interaction, and leisure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374B62-4E83-05F2-5D59-2933D50B89F8}"/>
              </a:ext>
            </a:extLst>
          </p:cNvPr>
          <p:cNvCxnSpPr>
            <a:cxnSpLocks/>
          </p:cNvCxnSpPr>
          <p:nvPr/>
        </p:nvCxnSpPr>
        <p:spPr>
          <a:xfrm>
            <a:off x="10281211" y="2489200"/>
            <a:ext cx="0" cy="361632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C16616-63F7-DBCB-0A2D-A3A6E07D4465}"/>
              </a:ext>
            </a:extLst>
          </p:cNvPr>
          <p:cNvCxnSpPr>
            <a:cxnSpLocks/>
          </p:cNvCxnSpPr>
          <p:nvPr/>
        </p:nvCxnSpPr>
        <p:spPr>
          <a:xfrm>
            <a:off x="11477733" y="3881901"/>
            <a:ext cx="0" cy="217308"/>
          </a:xfrm>
          <a:prstGeom prst="lin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Hexagon 7">
            <a:extLst>
              <a:ext uri="{FF2B5EF4-FFF2-40B4-BE49-F238E27FC236}">
                <a16:creationId xmlns:a16="http://schemas.microsoft.com/office/drawing/2014/main" id="{2BAF94A4-BE19-59D1-2173-DE9A74152D12}"/>
              </a:ext>
            </a:extLst>
          </p:cNvPr>
          <p:cNvSpPr>
            <a:spLocks/>
          </p:cNvSpPr>
          <p:nvPr/>
        </p:nvSpPr>
        <p:spPr>
          <a:xfrm rot="5400000" flipV="1">
            <a:off x="9702288" y="2795694"/>
            <a:ext cx="1157848" cy="1141347"/>
          </a:xfrm>
          <a:prstGeom prst="hexagon">
            <a:avLst/>
          </a:prstGeom>
          <a:solidFill>
            <a:srgbClr val="AF191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5A2B60D-85FB-888F-54FF-BB49826182B8}"/>
              </a:ext>
            </a:extLst>
          </p:cNvPr>
          <p:cNvSpPr>
            <a:spLocks/>
          </p:cNvSpPr>
          <p:nvPr/>
        </p:nvSpPr>
        <p:spPr>
          <a:xfrm rot="5400000" flipV="1">
            <a:off x="10898809" y="2795694"/>
            <a:ext cx="1157848" cy="1141347"/>
          </a:xfrm>
          <a:prstGeom prst="hexagon">
            <a:avLst/>
          </a:prstGeom>
          <a:noFill/>
          <a:ln w="19050" cap="sq">
            <a:solidFill>
              <a:srgbClr val="AF1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09E33-1541-9132-E459-762427153800}"/>
              </a:ext>
            </a:extLst>
          </p:cNvPr>
          <p:cNvSpPr txBox="1">
            <a:spLocks/>
          </p:cNvSpPr>
          <p:nvPr/>
        </p:nvSpPr>
        <p:spPr>
          <a:xfrm>
            <a:off x="9710173" y="1526012"/>
            <a:ext cx="1767545" cy="2476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Community, Culture &amp; Recreation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723C8-46A2-652E-33A0-C0B54E18DA3E}"/>
              </a:ext>
            </a:extLst>
          </p:cNvPr>
          <p:cNvSpPr txBox="1">
            <a:spLocks/>
          </p:cNvSpPr>
          <p:nvPr/>
        </p:nvSpPr>
        <p:spPr>
          <a:xfrm>
            <a:off x="10285119" y="4575926"/>
            <a:ext cx="176718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Current and future state of the human ecosystem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B175C-9E7C-CA9F-C512-EB07C8DAF940}"/>
              </a:ext>
            </a:extLst>
          </p:cNvPr>
          <p:cNvSpPr txBox="1">
            <a:spLocks/>
          </p:cNvSpPr>
          <p:nvPr/>
        </p:nvSpPr>
        <p:spPr>
          <a:xfrm>
            <a:off x="10275983" y="4130268"/>
            <a:ext cx="1767184" cy="369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Environment &amp; Sustainability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62720-E4D2-4ADB-B81B-DBBC40008CAF}"/>
              </a:ext>
            </a:extLst>
          </p:cNvPr>
          <p:cNvSpPr txBox="1"/>
          <p:nvPr/>
        </p:nvSpPr>
        <p:spPr>
          <a:xfrm>
            <a:off x="2112021" y="4847129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27628-D303-76BE-C9C2-F046A7F0AEF6}"/>
              </a:ext>
            </a:extLst>
          </p:cNvPr>
          <p:cNvSpPr txBox="1"/>
          <p:nvPr/>
        </p:nvSpPr>
        <p:spPr>
          <a:xfrm>
            <a:off x="1938528" y="485546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47" name="Picture 46" descr="A red shield with black outline&#10;&#10;AI-generated content may be incorrect.">
            <a:extLst>
              <a:ext uri="{FF2B5EF4-FFF2-40B4-BE49-F238E27FC236}">
                <a16:creationId xmlns:a16="http://schemas.microsoft.com/office/drawing/2014/main" id="{0BDD3620-8DD4-3FDC-ABB6-E894FD69A3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710" y="3037868"/>
            <a:ext cx="646613" cy="646613"/>
          </a:xfrm>
          <a:prstGeom prst="rect">
            <a:avLst/>
          </a:prstGeom>
        </p:spPr>
      </p:pic>
      <p:pic>
        <p:nvPicPr>
          <p:cNvPr id="61" name="Picture 60" descr="A red line drawing of people holding hands&#10;&#10;AI-generated content may be incorrect.">
            <a:extLst>
              <a:ext uri="{FF2B5EF4-FFF2-40B4-BE49-F238E27FC236}">
                <a16:creationId xmlns:a16="http://schemas.microsoft.com/office/drawing/2014/main" id="{CE2F423F-5DB0-F0A6-8D1C-CDA786ED2670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4269" y="3002490"/>
            <a:ext cx="721700" cy="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Handshake outline">
            <a:extLst>
              <a:ext uri="{FF2B5EF4-FFF2-40B4-BE49-F238E27FC236}">
                <a16:creationId xmlns:a16="http://schemas.microsoft.com/office/drawing/2014/main" id="{2A548713-9167-14A5-7259-DE1AAA5BAE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353752" y="3026466"/>
            <a:ext cx="687097" cy="687097"/>
          </a:xfrm>
          <a:prstGeom prst="rect">
            <a:avLst/>
          </a:prstGeom>
          <a:ln>
            <a:noFill/>
          </a:ln>
        </p:spPr>
      </p:pic>
      <p:pic>
        <p:nvPicPr>
          <p:cNvPr id="72" name="Picture 71" descr="Graduation cap outline">
            <a:extLst>
              <a:ext uri="{FF2B5EF4-FFF2-40B4-BE49-F238E27FC236}">
                <a16:creationId xmlns:a16="http://schemas.microsoft.com/office/drawing/2014/main" id="{74212382-CBB3-2FAC-8178-AF50480675E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164975" y="3009547"/>
            <a:ext cx="686414" cy="686414"/>
          </a:xfrm>
          <a:prstGeom prst="rect">
            <a:avLst/>
          </a:prstGeom>
          <a:ln>
            <a:noFill/>
          </a:ln>
        </p:spPr>
      </p:pic>
      <p:pic>
        <p:nvPicPr>
          <p:cNvPr id="76" name="Picture 75" descr="A white line drawing of a store&#10;&#10;AI-generated content may be incorrect.">
            <a:extLst>
              <a:ext uri="{FF2B5EF4-FFF2-40B4-BE49-F238E27FC236}">
                <a16:creationId xmlns:a16="http://schemas.microsoft.com/office/drawing/2014/main" id="{958AD99A-E864-5416-FA24-F98B77EA4E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91565" y="3044653"/>
            <a:ext cx="593206" cy="593206"/>
          </a:xfrm>
          <a:prstGeom prst="rect">
            <a:avLst/>
          </a:prstGeom>
        </p:spPr>
      </p:pic>
      <p:pic>
        <p:nvPicPr>
          <p:cNvPr id="13" name="Picture 12" descr="A house with solar panels and sun&#10;&#10;AI-generated content may be incorrect.">
            <a:extLst>
              <a:ext uri="{FF2B5EF4-FFF2-40B4-BE49-F238E27FC236}">
                <a16:creationId xmlns:a16="http://schemas.microsoft.com/office/drawing/2014/main" id="{8E1C1A8A-596D-D38C-32D3-CA9169C1124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3548" y="2970965"/>
            <a:ext cx="641434" cy="641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033A38-4747-2D5E-298C-F57115DCCBBF}"/>
              </a:ext>
            </a:extLst>
          </p:cNvPr>
          <p:cNvSpPr txBox="1">
            <a:spLocks/>
          </p:cNvSpPr>
          <p:nvPr/>
        </p:nvSpPr>
        <p:spPr>
          <a:xfrm>
            <a:off x="7946884" y="4786141"/>
            <a:ext cx="176328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Effective systems and structures that support community organization, functioning, and engagement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EC2AD-9109-2BDA-DE88-A98A2D470586}"/>
              </a:ext>
            </a:extLst>
          </p:cNvPr>
          <p:cNvSpPr txBox="1"/>
          <p:nvPr/>
        </p:nvSpPr>
        <p:spPr>
          <a:xfrm>
            <a:off x="6837218" y="4218709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59" name="Graphic 58" descr="Sustainability outline">
            <a:extLst>
              <a:ext uri="{FF2B5EF4-FFF2-40B4-BE49-F238E27FC236}">
                <a16:creationId xmlns:a16="http://schemas.microsoft.com/office/drawing/2014/main" id="{ED0F891D-0453-85AB-983C-72DE248FCA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13665" y="3006504"/>
            <a:ext cx="717686" cy="7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4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HINKCELLPRESENTATIONDONOTDELETE" val="&lt;?xml version=&quot;1.0&quot; encoding=&quot;UTF-16&quot; standalone=&quot;yes&quot;?&gt;&lt;root reqver=&quot;25060&quot;&gt;&lt;version val=&quot;2814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  <p:tag name="TEMPLATELASTEDITED" val="2024-05-30 01:34 PM"/>
  <p:tag name="ICONENCLOSUR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me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m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me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me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heme/theme1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1F79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61F79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 900">
      <a:srgbClr val="061F79"/>
    </a:custClr>
    <a:custClr name="Electric Blue 700">
      <a:srgbClr val="1537BA"/>
    </a:custClr>
    <a:custClr name="Electric Blue 500">
      <a:srgbClr val="2251FF"/>
    </a:custClr>
    <a:custClr name="Electric Blue 300">
      <a:srgbClr val="5E9DFF"/>
    </a:custClr>
    <a:custClr name="Electric Blue 200">
      <a:srgbClr val="99C4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Deep Blue 900">
      <a:srgbClr val="051C2C"/>
    </a:custClr>
    <a:custClr name="Electric Blue 800">
      <a:srgbClr val="0E2B99"/>
    </a:custClr>
    <a:custClr name="Electric Blue 500">
      <a:srgbClr val="2251FF"/>
    </a:custClr>
    <a:custClr name="Electric Blue 200">
      <a:srgbClr val="99C4FF"/>
    </a:custClr>
    <a:custClr name="Gray 10%">
      <a:srgbClr val="E6E6E6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Marine Green 900">
      <a:srgbClr val="108980"/>
    </a:custClr>
    <a:custClr name="Marine Green 700">
      <a:srgbClr val="14B8AB"/>
    </a:custClr>
    <a:custClr name="Marine Green 500">
      <a:srgbClr val="0BDACB"/>
    </a:custClr>
    <a:custClr name="Marine Green 300">
      <a:srgbClr val="75F0E7"/>
    </a:custClr>
    <a:custClr name="Sand Neutral 300">
      <a:srgbClr val="E6D7BC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900">
      <a:srgbClr val="051C2C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60C79C46-3DE0-406B-852E-8C351928615C}" vid="{7766E67E-35C6-4626-A2F3-DFF51776A78D}"/>
    </a:ext>
  </a:extLst>
</a:theme>
</file>

<file path=ppt/theme/theme2.xml><?xml version="1.0" encoding="utf-8"?>
<a:theme xmlns:a="http://schemas.openxmlformats.org/drawingml/2006/main" name="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Cyan 200">
      <a:srgbClr val="99E6FF"/>
    </a:custClr>
    <a:custClr name="Cyan 300">
      <a:srgbClr val="6ECBF7"/>
    </a:custClr>
    <a:custClr name="Cyan 500">
      <a:srgbClr val="00A9F4"/>
    </a:custClr>
    <a:custClr name="Cyan 700">
      <a:srgbClr val="0679C3"/>
    </a:custClr>
    <a:custClr name="Cyan 900">
      <a:srgbClr val="084D91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Cyan 700">
      <a:srgbClr val="0679C3"/>
    </a:custClr>
    <a:custClr name="Cyan 300">
      <a:srgbClr val="6ECBF7"/>
    </a:custClr>
    <a:custClr name="Gray 10%">
      <a:srgbClr val="E6E6E6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900">
      <a:srgbClr val="108980"/>
    </a:custClr>
    <a:custClr name="Marine Green 600">
      <a:srgbClr val="10CBBC"/>
    </a:custClr>
    <a:custClr name="Sand Neutral 300">
      <a:srgbClr val="E6D7BC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Electric Blue 900">
      <a:srgbClr val="061F79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700">
      <a:srgbClr val="103559"/>
    </a:custClr>
    <a:custClr name="Deep Blue 600">
      <a:srgbClr val="1B456E"/>
    </a:custClr>
    <a:custClr name="Deep Blue 500">
      <a:srgbClr val="2B5580"/>
    </a:custClr>
    <a:custClr name="Deep Blue 300">
      <a:srgbClr val="5380AC"/>
    </a:custClr>
    <a:custClr name="Deep Blue 200">
      <a:srgbClr val="82A6C9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60C79C46-3DE0-406B-852E-8C351928615C}" vid="{A32B1A66-995D-460D-A7EF-1A976F41EBD7}"/>
    </a:ext>
  </a:extLst>
</a:theme>
</file>

<file path=ppt/theme/theme3.xml><?xml version="1.0" encoding="utf-8"?>
<a:theme xmlns:a="http://schemas.openxmlformats.org/drawingml/2006/main" name="1_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1F79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61F79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 900">
      <a:srgbClr val="061F79"/>
    </a:custClr>
    <a:custClr name="Electric Blue 700">
      <a:srgbClr val="1537BA"/>
    </a:custClr>
    <a:custClr name="Electric Blue 500">
      <a:srgbClr val="2251FF"/>
    </a:custClr>
    <a:custClr name="Electric Blue 300">
      <a:srgbClr val="5E9DFF"/>
    </a:custClr>
    <a:custClr name="Electric Blue 200">
      <a:srgbClr val="99C4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Deep Blue 900">
      <a:srgbClr val="051C2C"/>
    </a:custClr>
    <a:custClr name="Electric Blue 800">
      <a:srgbClr val="0E2B99"/>
    </a:custClr>
    <a:custClr name="Electric Blue 500">
      <a:srgbClr val="2251FF"/>
    </a:custClr>
    <a:custClr name="Electric Blue 200">
      <a:srgbClr val="99C4FF"/>
    </a:custClr>
    <a:custClr name="Gray 10%">
      <a:srgbClr val="E6E6E6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Marine Green 900">
      <a:srgbClr val="108980"/>
    </a:custClr>
    <a:custClr name="Marine Green 700">
      <a:srgbClr val="14B8AB"/>
    </a:custClr>
    <a:custClr name="Marine Green 500">
      <a:srgbClr val="0BDACB"/>
    </a:custClr>
    <a:custClr name="Marine Green 300">
      <a:srgbClr val="75F0E7"/>
    </a:custClr>
    <a:custClr name="Sand Neutral 300">
      <a:srgbClr val="E6D7BC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900">
      <a:srgbClr val="051C2C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60C79C46-3DE0-406B-852E-8C351928615C}" vid="{7766E67E-35C6-4626-A2F3-DFF51776A78D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Scheme 2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6E6CCE4F4844CB84D0C3D1086C1FD" ma:contentTypeVersion="3" ma:contentTypeDescription="Create a new document." ma:contentTypeScope="" ma:versionID="a5eb3b72cc88cd8c3f9e8c3789456098">
  <xsd:schema xmlns:xsd="http://www.w3.org/2001/XMLSchema" xmlns:xs="http://www.w3.org/2001/XMLSchema" xmlns:p="http://schemas.microsoft.com/office/2006/metadata/properties" xmlns:ns1="http://schemas.microsoft.com/sharepoint/v3" xmlns:ns2="21731e03-f7ae-4152-8881-bb1c031cac1b" targetNamespace="http://schemas.microsoft.com/office/2006/metadata/properties" ma:root="true" ma:fieldsID="617660e2ad0070227c0e8cdbb526ae92" ns1:_="" ns2:_="">
    <xsd:import namespace="http://schemas.microsoft.com/sharepoint/v3"/>
    <xsd:import namespace="21731e03-f7ae-4152-8881-bb1c031cac1b"/>
    <xsd:element name="properties">
      <xsd:complexType>
        <xsd:sequence>
          <xsd:element name="documentManagement">
            <xsd:complexType>
              <xsd:all>
                <xsd:element ref="ns1:SourceSystemTaxHTField" minOccurs="0"/>
                <xsd:element ref="ns2:TaxCatchAll" minOccurs="0"/>
                <xsd:element ref="ns2:TaxCatchAllLabel" minOccurs="0"/>
                <xsd:element ref="ns1:DataSource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ourceSystemTaxHTField" ma:index="8" nillable="true" ma:taxonomy="true" ma:internalName="SourceSystemTaxHTField" ma:taxonomyFieldName="SourceSystem" ma:displayName="SourceSystem" ma:default="1;#SPE|e1155322-03d8-4904-a51c-d7d7cbd8ca84" ma:fieldId="{e36bcc00-cd47-469d-bbb8-575a588f4304}" ma:sspId="c9369470-76d8-40bb-9f83-c9dbb6c0fac8" ma:termSetId="14dc3a28-f268-42f7-8f59-1ae69d4ade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aSourceTaxHTField" ma:index="12" nillable="true" ma:taxonomy="true" ma:internalName="DataSourceTaxHTField" ma:taxonomyFieldName="DataSource" ma:displayName="DataSource" ma:default="2;#External|eafa1bbf-f3a4-4780-bb10-622e35da404b" ma:fieldId="{f9c16a0d-f0a7-4797-bb24-5275cacb0d5a}" ma:sspId="c9369470-76d8-40bb-9f83-c9dbb6c0fac8" ma:termSetId="36ddf51e-868c-4a6e-ae2e-8e285ecab47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1e03-f7ae-4152-8881-bb1c031cac1b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d72dd786-bbdf-483d-842c-4d6b9255c1cf}" ma:internalName="TaxCatchAll" ma:showField="CatchAllData" ma:web="21731e03-f7ae-4152-8881-bb1c031ca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72dd786-bbdf-483d-842c-4d6b9255c1cf}" ma:internalName="TaxCatchAllLabel" ma:readOnly="true" ma:showField="CatchAllDataLabel" ma:web="21731e03-f7ae-4152-8881-bb1c031ca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731e03-f7ae-4152-8881-bb1c031cac1b">
      <Value>2</Value>
      <Value>1</Value>
    </TaxCatchAll>
    <SourceSystem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SPE</TermName>
          <TermId xmlns="http://schemas.microsoft.com/office/infopath/2007/PartnerControls">e1155322-03d8-4904-a51c-d7d7cbd8ca84</TermId>
        </TermInfo>
      </Terms>
    </SourceSystemTaxHTField>
    <DataSource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eafa1bbf-f3a4-4780-bb10-622e35da404b</TermId>
        </TermInfo>
      </Terms>
    </DataSource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762AE-852C-445D-A274-76CAF39C0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31e03-f7ae-4152-8881-bb1c031ca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DF283F-4B82-4892-8EF9-70B9B3E3286B}">
  <ds:schemaRefs>
    <ds:schemaRef ds:uri="a97def03-4829-427a-a25e-2157731fbb05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1ca735a-14db-4567-a159-d67c2473f960"/>
    <ds:schemaRef ds:uri="21731e03-f7ae-4152-8881-bb1c031cac1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B50EE39-9B4D-4C3C-8505-D8D6A5EC6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</TotalTime>
  <Words>155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Georgia</vt:lpstr>
      <vt:lpstr>Segoe UI</vt:lpstr>
      <vt:lpstr>Wingdings</vt:lpstr>
      <vt:lpstr>White</vt:lpstr>
      <vt:lpstr>Contrast</vt:lpstr>
      <vt:lpstr>1_White</vt:lpstr>
      <vt:lpstr>think-cell Slide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Harshit Tewari</dc:creator>
  <cp:keywords/>
  <dc:description/>
  <cp:lastModifiedBy>Sahb Furtado, Felipe</cp:lastModifiedBy>
  <cp:revision>28</cp:revision>
  <cp:lastPrinted>2018-10-30T20:37:12Z</cp:lastPrinted>
  <dcterms:created xsi:type="dcterms:W3CDTF">2024-12-11T21:20:32Z</dcterms:created>
  <dcterms:modified xsi:type="dcterms:W3CDTF">2025-03-25T20:33:13Z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2024-05-30 01:34 PM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0x0101001B96E6CCE4F4844CB84D0C3D1086C1FD</vt:lpwstr>
  </property>
</Properties>
</file>